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ata" panose="020B0604020202020204" charset="0"/>
      <p:regular r:id="rId18"/>
    </p:embeddedFon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Lovelo" panose="020B0604020202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0000800000000000000" charset="0"/>
      <p:regular r:id="rId27"/>
    </p:embeddedFont>
    <p:embeddedFont>
      <p:font typeface="Poppins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706317"/>
            <a:ext cx="18288000" cy="4580683"/>
            <a:chOff x="0" y="0"/>
            <a:chExt cx="4816593" cy="1206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06435"/>
            </a:xfrm>
            <a:custGeom>
              <a:avLst/>
              <a:gdLst/>
              <a:ahLst/>
              <a:cxnLst/>
              <a:rect l="l" t="t" r="r" b="b"/>
              <a:pathLst>
                <a:path w="4816592" h="1206435">
                  <a:moveTo>
                    <a:pt x="0" y="0"/>
                  </a:moveTo>
                  <a:lnTo>
                    <a:pt x="4816592" y="0"/>
                  </a:lnTo>
                  <a:lnTo>
                    <a:pt x="4816592" y="1206435"/>
                  </a:lnTo>
                  <a:lnTo>
                    <a:pt x="0" y="1206435"/>
                  </a:lnTo>
                  <a:close/>
                </a:path>
              </a:pathLst>
            </a:custGeom>
            <a:solidFill>
              <a:srgbClr val="4D4D4D">
                <a:alpha val="4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254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6275" y="5849206"/>
            <a:ext cx="14723273" cy="285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69"/>
              </a:lnSpc>
            </a:pPr>
            <a:r>
              <a:rPr lang="en-US" sz="9619" b="1" spc="1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 VOLTAGE </a:t>
            </a:r>
          </a:p>
          <a:p>
            <a:pPr algn="l">
              <a:lnSpc>
                <a:spcPts val="10869"/>
              </a:lnSpc>
            </a:pPr>
            <a:r>
              <a:rPr lang="en-US" sz="9619" b="1" spc="1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LINEAR POWER SUPPLY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8735071"/>
            <a:ext cx="10075486" cy="74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sz="4236" spc="622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By Team Wave-Formers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275" y="933450"/>
            <a:ext cx="17225461" cy="58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 b="1" spc="26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EN2091 - Laboratory Practice and Projects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679" b="-1278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10577"/>
            <a:ext cx="3103414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NOISE </a:t>
            </a:r>
          </a:p>
        </p:txBody>
      </p:sp>
      <p:sp>
        <p:nvSpPr>
          <p:cNvPr id="4" name="Freeform 4"/>
          <p:cNvSpPr/>
          <p:nvPr/>
        </p:nvSpPr>
        <p:spPr>
          <a:xfrm>
            <a:off x="9500472" y="4003917"/>
            <a:ext cx="8787528" cy="6283083"/>
          </a:xfrm>
          <a:custGeom>
            <a:avLst/>
            <a:gdLst/>
            <a:ahLst/>
            <a:cxnLst/>
            <a:rect l="l" t="t" r="r" b="b"/>
            <a:pathLst>
              <a:path w="8787528" h="6283083">
                <a:moveTo>
                  <a:pt x="0" y="0"/>
                </a:moveTo>
                <a:lnTo>
                  <a:pt x="8787528" y="0"/>
                </a:lnTo>
                <a:lnTo>
                  <a:pt x="8787528" y="6283083"/>
                </a:lnTo>
                <a:lnTo>
                  <a:pt x="0" y="6283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907" y="2205481"/>
            <a:ext cx="8423972" cy="5749361"/>
          </a:xfrm>
          <a:custGeom>
            <a:avLst/>
            <a:gdLst/>
            <a:ahLst/>
            <a:cxnLst/>
            <a:rect l="l" t="t" r="r" b="b"/>
            <a:pathLst>
              <a:path w="8423972" h="5749361">
                <a:moveTo>
                  <a:pt x="0" y="0"/>
                </a:moveTo>
                <a:lnTo>
                  <a:pt x="8423972" y="0"/>
                </a:lnTo>
                <a:lnTo>
                  <a:pt x="8423972" y="5749361"/>
                </a:lnTo>
                <a:lnTo>
                  <a:pt x="0" y="574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3907" y="8080661"/>
            <a:ext cx="6351881" cy="55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Without probe connected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0472" y="3292846"/>
            <a:ext cx="4797159" cy="55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probe connected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94487" y="3307004"/>
            <a:ext cx="10393513" cy="5951296"/>
          </a:xfrm>
          <a:custGeom>
            <a:avLst/>
            <a:gdLst/>
            <a:ahLst/>
            <a:cxnLst/>
            <a:rect l="l" t="t" r="r" b="b"/>
            <a:pathLst>
              <a:path w="10393513" h="5951296">
                <a:moveTo>
                  <a:pt x="0" y="0"/>
                </a:moveTo>
                <a:lnTo>
                  <a:pt x="10393513" y="0"/>
                </a:lnTo>
                <a:lnTo>
                  <a:pt x="10393513" y="5951296"/>
                </a:lnTo>
                <a:lnTo>
                  <a:pt x="0" y="595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679" b="-1278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0577"/>
            <a:ext cx="15517917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SMOOTHING EFFECT AND RIPPLE REJECTION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548" y="3438043"/>
            <a:ext cx="7331939" cy="582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243" lvl="1" indent="-357621" algn="l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Required smoothing capacitor value  -  42.5mF (Calculated)</a:t>
            </a:r>
          </a:p>
          <a:p>
            <a:pPr algn="l">
              <a:lnSpc>
                <a:spcPts val="4637"/>
              </a:lnSpc>
            </a:pPr>
            <a:endParaRPr lang="en-US" sz="33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5243" lvl="1" indent="-357621" algn="l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smoothing capacitor value  -   4.4mF(Tested)</a:t>
            </a:r>
          </a:p>
          <a:p>
            <a:pPr algn="l">
              <a:lnSpc>
                <a:spcPts val="4637"/>
              </a:lnSpc>
            </a:pPr>
            <a:endParaRPr lang="en-US" sz="33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5243" lvl="1" indent="-357621" algn="l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LT1085 has high ripple rejection ratio around 70dB at 100 Hz.</a:t>
            </a:r>
          </a:p>
          <a:p>
            <a:pPr algn="l">
              <a:lnSpc>
                <a:spcPts val="4637"/>
              </a:lnSpc>
            </a:pPr>
            <a:endParaRPr lang="en-US" sz="33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637"/>
              </a:lnSpc>
              <a:spcBef>
                <a:spcPct val="0"/>
              </a:spcBef>
            </a:pPr>
            <a:endParaRPr lang="en-US" sz="33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0769"/>
            <a:ext cx="6191123" cy="10669995"/>
          </a:xfrm>
          <a:custGeom>
            <a:avLst/>
            <a:gdLst/>
            <a:ahLst/>
            <a:cxnLst/>
            <a:rect l="l" t="t" r="r" b="b"/>
            <a:pathLst>
              <a:path w="6191123" h="10669995">
                <a:moveTo>
                  <a:pt x="0" y="0"/>
                </a:moveTo>
                <a:lnTo>
                  <a:pt x="6191123" y="0"/>
                </a:lnTo>
                <a:lnTo>
                  <a:pt x="6191123" y="10669995"/>
                </a:lnTo>
                <a:lnTo>
                  <a:pt x="0" y="1066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020" r="-1458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265" y="0"/>
            <a:ext cx="13892165" cy="10471451"/>
          </a:xfrm>
          <a:custGeom>
            <a:avLst/>
            <a:gdLst/>
            <a:ahLst/>
            <a:cxnLst/>
            <a:rect l="l" t="t" r="r" b="b"/>
            <a:pathLst>
              <a:path w="13892165" h="10471451">
                <a:moveTo>
                  <a:pt x="0" y="0"/>
                </a:moveTo>
                <a:lnTo>
                  <a:pt x="13892164" y="0"/>
                </a:lnTo>
                <a:lnTo>
                  <a:pt x="13892164" y="10471451"/>
                </a:lnTo>
                <a:lnTo>
                  <a:pt x="0" y="10471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20" t="-8472" r="-180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623" y="4727300"/>
            <a:ext cx="9701283" cy="8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9"/>
              </a:lnSpc>
            </a:pPr>
            <a:r>
              <a:rPr lang="en-US" sz="6942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SCHEMATIC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5030" y="3917080"/>
            <a:ext cx="8921011" cy="6419659"/>
          </a:xfrm>
          <a:custGeom>
            <a:avLst/>
            <a:gdLst/>
            <a:ahLst/>
            <a:cxnLst/>
            <a:rect l="l" t="t" r="r" b="b"/>
            <a:pathLst>
              <a:path w="8921011" h="6419659">
                <a:moveTo>
                  <a:pt x="0" y="0"/>
                </a:moveTo>
                <a:lnTo>
                  <a:pt x="8921011" y="0"/>
                </a:lnTo>
                <a:lnTo>
                  <a:pt x="8921011" y="6419660"/>
                </a:lnTo>
                <a:lnTo>
                  <a:pt x="0" y="6419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" r="-10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2071" y="4123818"/>
            <a:ext cx="7862959" cy="6006185"/>
          </a:xfrm>
          <a:custGeom>
            <a:avLst/>
            <a:gdLst/>
            <a:ahLst/>
            <a:cxnLst/>
            <a:rect l="l" t="t" r="r" b="b"/>
            <a:pathLst>
              <a:path w="7862959" h="6006185">
                <a:moveTo>
                  <a:pt x="0" y="0"/>
                </a:moveTo>
                <a:lnTo>
                  <a:pt x="7862959" y="0"/>
                </a:lnTo>
                <a:lnTo>
                  <a:pt x="7862959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679" b="-1278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10577"/>
            <a:ext cx="970128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PCB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2397" y="3067634"/>
            <a:ext cx="6805005" cy="41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8" lvl="1" indent="-345434" algn="l">
              <a:lnSpc>
                <a:spcPts val="2783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 layer pcb - 1oz copper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2397" y="2420670"/>
            <a:ext cx="14621728" cy="41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8" lvl="1" indent="-345434" algn="l">
              <a:lnSpc>
                <a:spcPts val="2783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using </a:t>
            </a:r>
            <a:r>
              <a:rPr lang="en-US" sz="31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Altium Designer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manufactured by </a:t>
            </a:r>
            <a:r>
              <a:rPr lang="en-US" sz="31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JLCPCB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672" y="3716094"/>
            <a:ext cx="7309589" cy="41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8" lvl="1" indent="-345434" algn="l">
              <a:lnSpc>
                <a:spcPts val="2783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Dimensions - 86.4mm x 64.0mm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89189" y="4002859"/>
          <a:ext cx="8441929" cy="4285659"/>
        </p:xfrm>
        <a:graphic>
          <a:graphicData uri="http://schemas.openxmlformats.org/drawingml/2006/table">
            <a:tbl>
              <a:tblPr/>
              <a:tblGrid>
                <a:gridCol w="405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4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777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Dimensions (LxWxH)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 cmx 20 cm x 10cm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777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Material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Zn coated steel (0.8mm)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056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Material Weight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~500 g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056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 Weight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~3.2 Kg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9412308" y="-1561006"/>
            <a:ext cx="18098234" cy="11848006"/>
          </a:xfrm>
          <a:custGeom>
            <a:avLst/>
            <a:gdLst/>
            <a:ahLst/>
            <a:cxnLst/>
            <a:rect l="l" t="t" r="r" b="b"/>
            <a:pathLst>
              <a:path w="18098234" h="11848006">
                <a:moveTo>
                  <a:pt x="0" y="0"/>
                </a:moveTo>
                <a:lnTo>
                  <a:pt x="18098234" y="0"/>
                </a:lnTo>
                <a:lnTo>
                  <a:pt x="18098234" y="11848006"/>
                </a:lnTo>
                <a:lnTo>
                  <a:pt x="0" y="11848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31" r="-318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7254" y="3291628"/>
            <a:ext cx="7898544" cy="5042702"/>
          </a:xfrm>
          <a:custGeom>
            <a:avLst/>
            <a:gdLst/>
            <a:ahLst/>
            <a:cxnLst/>
            <a:rect l="l" t="t" r="r" b="b"/>
            <a:pathLst>
              <a:path w="7898544" h="5042702">
                <a:moveTo>
                  <a:pt x="0" y="0"/>
                </a:moveTo>
                <a:lnTo>
                  <a:pt x="7898545" y="0"/>
                </a:lnTo>
                <a:lnTo>
                  <a:pt x="7898545" y="5042702"/>
                </a:lnTo>
                <a:lnTo>
                  <a:pt x="0" y="5042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329" t="-22457" r="-25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679" b="-1278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10577"/>
            <a:ext cx="970128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ENCLOSURE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071" y="2554114"/>
            <a:ext cx="87185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Designed using SOLIDWORKS                    (sheet-metal design)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679" b="-1278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8250" y="708726"/>
            <a:ext cx="15517917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TEAM MEMBERS &amp; TASK ALLOCATION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541" y="2635356"/>
            <a:ext cx="6270739" cy="45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220046R ASURAMUNI S. 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4641" y="2635356"/>
            <a:ext cx="7313804" cy="45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220280D JAYAWARDENA H.D.S.S.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6541" y="6299412"/>
            <a:ext cx="8557459" cy="45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220429U NIMANTHA K.L.W.O.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4641" y="6299414"/>
            <a:ext cx="6852448" cy="45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4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220692R WERAGODA W.A.A.P.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41475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Enclosure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5428" y="7331925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Circuit Design  &amp; Calculations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6852" y="4335778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PCB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6852" y="7991057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6852" y="4983057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00607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Assembly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3609971"/>
            <a:ext cx="6270739" cy="1758320"/>
            <a:chOff x="0" y="0"/>
            <a:chExt cx="8360985" cy="234442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675"/>
              <a:ext cx="8360985" cy="532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8" lvl="1" indent="-323854" algn="l">
                <a:lnSpc>
                  <a:spcPts val="26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PCB Design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6515"/>
              <a:ext cx="8360985" cy="532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8" lvl="1" indent="-323854" algn="l">
                <a:lnSpc>
                  <a:spcPts val="26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Testing &amp; Debugging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11659"/>
              <a:ext cx="8360985" cy="532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8" lvl="1" indent="-323854" algn="l">
                <a:lnSpc>
                  <a:spcPts val="261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Product Assembly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406852" y="8650188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Testing &amp; Debugging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850213"/>
            <a:ext cx="6270739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06852" y="3629767"/>
            <a:ext cx="4264843" cy="38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8" lvl="1" indent="-323854" algn="l">
              <a:lnSpc>
                <a:spcPts val="26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Circuit Design  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8479" y="3884527"/>
            <a:ext cx="11015231" cy="2066779"/>
          </a:xfrm>
          <a:custGeom>
            <a:avLst/>
            <a:gdLst/>
            <a:ahLst/>
            <a:cxnLst/>
            <a:rect l="l" t="t" r="r" b="b"/>
            <a:pathLst>
              <a:path w="11015231" h="2066779">
                <a:moveTo>
                  <a:pt x="0" y="0"/>
                </a:moveTo>
                <a:lnTo>
                  <a:pt x="11015231" y="0"/>
                </a:lnTo>
                <a:lnTo>
                  <a:pt x="11015231" y="2066779"/>
                </a:lnTo>
                <a:lnTo>
                  <a:pt x="0" y="206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593" b="-565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28479" y="3884527"/>
            <a:ext cx="6372599" cy="2066779"/>
            <a:chOff x="0" y="0"/>
            <a:chExt cx="1678380" cy="5443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8380" cy="544337"/>
            </a:xfrm>
            <a:custGeom>
              <a:avLst/>
              <a:gdLst/>
              <a:ahLst/>
              <a:cxnLst/>
              <a:rect l="l" t="t" r="r" b="b"/>
              <a:pathLst>
                <a:path w="1678380" h="544337">
                  <a:moveTo>
                    <a:pt x="0" y="0"/>
                  </a:moveTo>
                  <a:lnTo>
                    <a:pt x="1678380" y="0"/>
                  </a:lnTo>
                  <a:lnTo>
                    <a:pt x="1678380" y="544337"/>
                  </a:lnTo>
                  <a:lnTo>
                    <a:pt x="0" y="544337"/>
                  </a:lnTo>
                  <a:close/>
                </a:path>
              </a:pathLst>
            </a:custGeom>
            <a:solidFill>
              <a:srgbClr val="A6A6A6">
                <a:alpha val="4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78380" cy="591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9674" y="3665452"/>
            <a:ext cx="10592842" cy="253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77"/>
              </a:lnSpc>
              <a:spcBef>
                <a:spcPct val="0"/>
              </a:spcBef>
            </a:pPr>
            <a:r>
              <a:rPr lang="en-US" sz="14841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THANK YOU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386" y="8685952"/>
            <a:ext cx="19180772" cy="2141531"/>
          </a:xfrm>
          <a:custGeom>
            <a:avLst/>
            <a:gdLst/>
            <a:ahLst/>
            <a:cxnLst/>
            <a:rect l="l" t="t" r="r" b="b"/>
            <a:pathLst>
              <a:path w="19180772" h="2141531">
                <a:moveTo>
                  <a:pt x="0" y="0"/>
                </a:moveTo>
                <a:lnTo>
                  <a:pt x="19180772" y="0"/>
                </a:lnTo>
                <a:lnTo>
                  <a:pt x="19180772" y="2141531"/>
                </a:lnTo>
                <a:lnTo>
                  <a:pt x="0" y="214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597" b="-18066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2073367"/>
          </a:xfrm>
          <a:custGeom>
            <a:avLst/>
            <a:gdLst/>
            <a:ahLst/>
            <a:cxnLst/>
            <a:rect l="l" t="t" r="r" b="b"/>
            <a:pathLst>
              <a:path w="18288000" h="2073367">
                <a:moveTo>
                  <a:pt x="0" y="0"/>
                </a:moveTo>
                <a:lnTo>
                  <a:pt x="18288000" y="0"/>
                </a:lnTo>
                <a:lnTo>
                  <a:pt x="18288000" y="2073367"/>
                </a:lnTo>
                <a:lnTo>
                  <a:pt x="0" y="2073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91" t="-69978" r="-15991" b="-2956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00909" y="719755"/>
            <a:ext cx="9886182" cy="8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6942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8501" y="3411770"/>
            <a:ext cx="15010998" cy="298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7"/>
              </a:lnSpc>
              <a:spcBef>
                <a:spcPct val="0"/>
              </a:spcBef>
            </a:pPr>
            <a:r>
              <a:rPr lang="en-US" sz="4255">
                <a:solidFill>
                  <a:srgbClr val="4D4D4D"/>
                </a:solidFill>
                <a:latin typeface="Alata"/>
                <a:ea typeface="Alata"/>
                <a:cs typeface="Alata"/>
                <a:sym typeface="Alata"/>
              </a:rPr>
              <a:t>This project is to design and implement a variable voltage linear power supply. The power supply is designed to provide a regulated DC output voltage ranging from </a:t>
            </a:r>
            <a:r>
              <a:rPr lang="en-US" sz="4255" u="sng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2V to 20V</a:t>
            </a:r>
            <a:r>
              <a:rPr lang="en-US" sz="4255">
                <a:solidFill>
                  <a:srgbClr val="4D4D4D"/>
                </a:solidFill>
                <a:latin typeface="Alata"/>
                <a:ea typeface="Alata"/>
                <a:cs typeface="Alata"/>
                <a:sym typeface="Alata"/>
              </a:rPr>
              <a:t>, with a maximum current output of </a:t>
            </a:r>
            <a:r>
              <a:rPr lang="en-US" sz="4255" u="sng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2.5A</a:t>
            </a:r>
            <a:r>
              <a:rPr lang="en-US" sz="4255">
                <a:solidFill>
                  <a:srgbClr val="4D4D4D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86875" y="1796400"/>
            <a:ext cx="10287000" cy="6694200"/>
          </a:xfrm>
          <a:custGeom>
            <a:avLst/>
            <a:gdLst/>
            <a:ahLst/>
            <a:cxnLst/>
            <a:rect l="l" t="t" r="r" b="b"/>
            <a:pathLst>
              <a:path w="10287000" h="6694200">
                <a:moveTo>
                  <a:pt x="0" y="0"/>
                </a:moveTo>
                <a:lnTo>
                  <a:pt x="10287000" y="0"/>
                </a:lnTo>
                <a:lnTo>
                  <a:pt x="10287000" y="6694200"/>
                </a:lnTo>
                <a:lnTo>
                  <a:pt x="0" y="669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95" r="-166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8178" y="4581081"/>
            <a:ext cx="6100751" cy="8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9"/>
              </a:lnSpc>
            </a:pPr>
            <a:r>
              <a:rPr lang="en-US" sz="6942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COMPONENTS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7708060" y="1011809"/>
          <a:ext cx="9706618" cy="7772402"/>
        </p:xfrm>
        <a:graphic>
          <a:graphicData uri="http://schemas.openxmlformats.org/drawingml/2006/table">
            <a:tbl>
              <a:tblPr/>
              <a:tblGrid>
                <a:gridCol w="4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Transformer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 V(rms) , 5A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Bridge Rectifier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 5010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Voltage Regulator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LD1085CT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746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Transistors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TIP 142 (Darlington),</a:t>
                      </a:r>
                      <a:endParaRPr lang="en-US" sz="1100"/>
                    </a:p>
                    <a:p>
                      <a:pPr algn="ctr">
                        <a:lnSpc>
                          <a:spcPts val="448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2N3904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Zener Diodes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24V (1W)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Potentiometers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10K ,20K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Capacitors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2200uF , 10uF , 22nF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Resistors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Digital Multimeter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679" b="-12786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83373"/>
            <a:ext cx="18288000" cy="4634671"/>
          </a:xfrm>
          <a:custGeom>
            <a:avLst/>
            <a:gdLst/>
            <a:ahLst/>
            <a:cxnLst/>
            <a:rect l="l" t="t" r="r" b="b"/>
            <a:pathLst>
              <a:path w="18288000" h="4634671">
                <a:moveTo>
                  <a:pt x="0" y="0"/>
                </a:moveTo>
                <a:lnTo>
                  <a:pt x="18288000" y="0"/>
                </a:lnTo>
                <a:lnTo>
                  <a:pt x="18288000" y="4634671"/>
                </a:lnTo>
                <a:lnTo>
                  <a:pt x="0" y="463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3" b="-83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0577"/>
            <a:ext cx="6447998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SPICE MODEL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679" b="-12786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7191" y="2259389"/>
            <a:ext cx="17413618" cy="8027611"/>
          </a:xfrm>
          <a:custGeom>
            <a:avLst/>
            <a:gdLst/>
            <a:ahLst/>
            <a:cxnLst/>
            <a:rect l="l" t="t" r="r" b="b"/>
            <a:pathLst>
              <a:path w="17413618" h="8027611">
                <a:moveTo>
                  <a:pt x="0" y="0"/>
                </a:moveTo>
                <a:lnTo>
                  <a:pt x="17413618" y="0"/>
                </a:lnTo>
                <a:lnTo>
                  <a:pt x="17413618" y="8027611"/>
                </a:lnTo>
                <a:lnTo>
                  <a:pt x="0" y="8027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6" t="-858" r="-25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0577"/>
            <a:ext cx="970128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SIMULATION (LT-SPICE)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7511" y="6664970"/>
            <a:ext cx="5704186" cy="3224363"/>
          </a:xfrm>
          <a:custGeom>
            <a:avLst/>
            <a:gdLst/>
            <a:ahLst/>
            <a:cxnLst/>
            <a:rect l="l" t="t" r="r" b="b"/>
            <a:pathLst>
              <a:path w="5704186" h="3224363">
                <a:moveTo>
                  <a:pt x="0" y="0"/>
                </a:moveTo>
                <a:lnTo>
                  <a:pt x="5704185" y="0"/>
                </a:lnTo>
                <a:lnTo>
                  <a:pt x="5704185" y="3224363"/>
                </a:lnTo>
                <a:lnTo>
                  <a:pt x="0" y="322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03306"/>
            <a:ext cx="6250223" cy="4289216"/>
          </a:xfrm>
          <a:custGeom>
            <a:avLst/>
            <a:gdLst/>
            <a:ahLst/>
            <a:cxnLst/>
            <a:rect l="l" t="t" r="r" b="b"/>
            <a:pathLst>
              <a:path w="6250223" h="4289216">
                <a:moveTo>
                  <a:pt x="0" y="0"/>
                </a:moveTo>
                <a:lnTo>
                  <a:pt x="6250223" y="0"/>
                </a:lnTo>
                <a:lnTo>
                  <a:pt x="6250223" y="4289216"/>
                </a:lnTo>
                <a:lnTo>
                  <a:pt x="0" y="4289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 flipV="1">
            <a:off x="8997710" y="1725207"/>
            <a:ext cx="0" cy="7921602"/>
          </a:xfrm>
          <a:prstGeom prst="line">
            <a:avLst/>
          </a:prstGeom>
          <a:ln w="38100" cap="flat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679" b="-1278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1117" y="2098531"/>
            <a:ext cx="9347689" cy="496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Component: </a:t>
            </a:r>
            <a:r>
              <a:rPr lang="en-US" sz="3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BR5010 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Bridge Rectifier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 Reverse Voltage (PIV):</a:t>
            </a:r>
            <a:r>
              <a:rPr lang="en-US" sz="3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1000V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 Forward Current: </a:t>
            </a:r>
            <a:r>
              <a:rPr lang="en-US" sz="3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50A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Forward Voltage Drop: </a:t>
            </a:r>
            <a:r>
              <a:rPr lang="en-US" sz="3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~1V per diode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(2V total for a bridge rectifier)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Input: 24V AC from transformer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Output: </a:t>
            </a:r>
            <a:r>
              <a:rPr lang="en-US" sz="3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34V peak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rectified DC voltage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20940" y="9742059"/>
            <a:ext cx="9696808" cy="30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  <a:spcBef>
                <a:spcPct val="0"/>
              </a:spcBef>
            </a:pPr>
            <a:r>
              <a:rPr lang="en-US" sz="1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https://www.alldatasheet.com/datasheet-pdf/download/58688/DCCOM/BR5010.html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0577"/>
            <a:ext cx="11007604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VOLTAGE RECTIFICATION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1584" y="9848683"/>
            <a:ext cx="1449356" cy="22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81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DATASHEET: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142" y="6914867"/>
            <a:ext cx="8657333" cy="261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973" lvl="1" indent="-396987" algn="l">
              <a:lnSpc>
                <a:spcPts val="5148"/>
              </a:lnSpc>
              <a:buFont typeface="Arial"/>
              <a:buChar char="•"/>
            </a:pPr>
            <a:r>
              <a:rPr lang="en-US" sz="36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Component: 24V 5A Transformer</a:t>
            </a:r>
          </a:p>
          <a:p>
            <a:pPr marL="793973" lvl="1" indent="-396987" algn="l">
              <a:lnSpc>
                <a:spcPts val="5148"/>
              </a:lnSpc>
              <a:buFont typeface="Arial"/>
              <a:buChar char="•"/>
            </a:pPr>
            <a:r>
              <a:rPr lang="en-US" sz="36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Voltage: 230V AC, 50Hz</a:t>
            </a:r>
          </a:p>
          <a:p>
            <a:pPr marL="793973" lvl="1" indent="-396987" algn="l">
              <a:lnSpc>
                <a:spcPts val="5148"/>
              </a:lnSpc>
              <a:buFont typeface="Arial"/>
              <a:buChar char="•"/>
            </a:pPr>
            <a:r>
              <a:rPr lang="en-US" sz="36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Voltage: 24V AC</a:t>
            </a:r>
          </a:p>
          <a:p>
            <a:pPr marL="793973" lvl="1" indent="-396987" algn="l">
              <a:lnSpc>
                <a:spcPts val="5148"/>
              </a:lnSpc>
              <a:buFont typeface="Arial"/>
              <a:buChar char="•"/>
            </a:pPr>
            <a:r>
              <a:rPr lang="en-US" sz="36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Rating: 5A (max)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4765" y="2448185"/>
            <a:ext cx="9587281" cy="5692448"/>
          </a:xfrm>
          <a:custGeom>
            <a:avLst/>
            <a:gdLst/>
            <a:ahLst/>
            <a:cxnLst/>
            <a:rect l="l" t="t" r="r" b="b"/>
            <a:pathLst>
              <a:path w="9587281" h="5692448">
                <a:moveTo>
                  <a:pt x="0" y="0"/>
                </a:moveTo>
                <a:lnTo>
                  <a:pt x="9587281" y="0"/>
                </a:lnTo>
                <a:lnTo>
                  <a:pt x="9587281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19368" y="7411908"/>
            <a:ext cx="529003" cy="546901"/>
          </a:xfrm>
          <a:custGeom>
            <a:avLst/>
            <a:gdLst/>
            <a:ahLst/>
            <a:cxnLst/>
            <a:rect l="l" t="t" r="r" b="b"/>
            <a:pathLst>
              <a:path w="529003" h="546901">
                <a:moveTo>
                  <a:pt x="0" y="0"/>
                </a:moveTo>
                <a:lnTo>
                  <a:pt x="529003" y="0"/>
                </a:lnTo>
                <a:lnTo>
                  <a:pt x="529003" y="546901"/>
                </a:lnTo>
                <a:lnTo>
                  <a:pt x="0" y="54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679" b="-1278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150" y="2072131"/>
            <a:ext cx="7893664" cy="182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spcBef>
                <a:spcPct val="0"/>
              </a:spcBef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NPN </a:t>
            </a:r>
            <a:r>
              <a:rPr lang="en-US" sz="344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Darlington</a:t>
            </a: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Transistor (</a:t>
            </a:r>
            <a:r>
              <a:rPr lang="en-US" sz="344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TIP142</a:t>
            </a: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):  The passing element for the regulation circuit.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0577"/>
            <a:ext cx="15517917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VOLTAGE REGULATING &amp; CURRENT LIMITING CIRCUIT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150" y="8897030"/>
            <a:ext cx="17100150" cy="121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spcBef>
                <a:spcPct val="0"/>
              </a:spcBef>
              <a:buFont typeface="Arial"/>
              <a:buChar char="•"/>
            </a:pPr>
            <a:r>
              <a:rPr lang="en-US" sz="344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24V Zener Diode</a:t>
            </a: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Sets the base voltage of the TIP142, allowing it to be used for the initial voltage regulation.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150" y="3958114"/>
            <a:ext cx="8767350" cy="61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spcBef>
                <a:spcPct val="0"/>
              </a:spcBef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 Ic = 2.5A (max current supply)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150" y="5403989"/>
            <a:ext cx="8849671" cy="182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 Power Dissipation </a:t>
            </a:r>
          </a:p>
          <a:p>
            <a:pPr algn="l">
              <a:lnSpc>
                <a:spcPts val="4823"/>
              </a:lnSpc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= 2.5A x 9.6 V </a:t>
            </a:r>
          </a:p>
          <a:p>
            <a:pPr algn="l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=  24 W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3035" y="8073686"/>
            <a:ext cx="7474279" cy="61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max Power Dissipation = 125 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980" y="6793702"/>
            <a:ext cx="7345486" cy="121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TIP142 :</a:t>
            </a:r>
          </a:p>
          <a:p>
            <a:pPr algn="l">
              <a:lnSpc>
                <a:spcPts val="4823"/>
              </a:lnSpc>
              <a:spcBef>
                <a:spcPct val="0"/>
              </a:spcBef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max current: 10 A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30393" y="8140633"/>
            <a:ext cx="529003" cy="546901"/>
          </a:xfrm>
          <a:custGeom>
            <a:avLst/>
            <a:gdLst/>
            <a:ahLst/>
            <a:cxnLst/>
            <a:rect l="l" t="t" r="r" b="b"/>
            <a:pathLst>
              <a:path w="529003" h="546901">
                <a:moveTo>
                  <a:pt x="0" y="0"/>
                </a:moveTo>
                <a:lnTo>
                  <a:pt x="529002" y="0"/>
                </a:lnTo>
                <a:lnTo>
                  <a:pt x="529002" y="546901"/>
                </a:lnTo>
                <a:lnTo>
                  <a:pt x="0" y="54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9150" y="4662168"/>
            <a:ext cx="8634520" cy="61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35" lvl="1" indent="-371917" algn="l">
              <a:lnSpc>
                <a:spcPts val="4823"/>
              </a:lnSpc>
              <a:spcBef>
                <a:spcPct val="0"/>
              </a:spcBef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Vce = (34 - 25.4) V = 9.6 V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792322" y="4171746"/>
            <a:ext cx="265989" cy="2322122"/>
          </a:xfrm>
          <a:custGeom>
            <a:avLst/>
            <a:gdLst/>
            <a:ahLst/>
            <a:cxnLst/>
            <a:rect l="l" t="t" r="r" b="b"/>
            <a:pathLst>
              <a:path w="265989" h="2322122">
                <a:moveTo>
                  <a:pt x="0" y="0"/>
                </a:moveTo>
                <a:lnTo>
                  <a:pt x="265989" y="0"/>
                </a:lnTo>
                <a:lnTo>
                  <a:pt x="265989" y="2322122"/>
                </a:lnTo>
                <a:lnTo>
                  <a:pt x="0" y="232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47704" y="4910115"/>
            <a:ext cx="3861038" cy="186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max = </a:t>
            </a:r>
          </a:p>
          <a:p>
            <a:pPr algn="l">
              <a:lnSpc>
                <a:spcPts val="4943"/>
              </a:lnSpc>
            </a:pPr>
            <a:endParaRPr lang="en-US" sz="353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943"/>
              </a:lnSpc>
              <a:spcBef>
                <a:spcPct val="0"/>
              </a:spcBef>
            </a:pPr>
            <a:endParaRPr lang="en-US" sz="353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35073" y="4645393"/>
            <a:ext cx="3861038" cy="124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0.672 V</a:t>
            </a:r>
          </a:p>
          <a:p>
            <a:pPr algn="l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0.26R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578085" y="5283067"/>
            <a:ext cx="23879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202084" y="7497410"/>
            <a:ext cx="3883831" cy="3521779"/>
          </a:xfrm>
          <a:custGeom>
            <a:avLst/>
            <a:gdLst/>
            <a:ahLst/>
            <a:cxnLst/>
            <a:rect l="l" t="t" r="r" b="b"/>
            <a:pathLst>
              <a:path w="3883831" h="3521779">
                <a:moveTo>
                  <a:pt x="0" y="0"/>
                </a:moveTo>
                <a:lnTo>
                  <a:pt x="3883832" y="0"/>
                </a:lnTo>
                <a:lnTo>
                  <a:pt x="3883832" y="3521780"/>
                </a:lnTo>
                <a:lnTo>
                  <a:pt x="0" y="352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679" b="-12786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707"/>
            <a:ext cx="15517917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VOLTAGE REGULATING &amp; CURRENT LIMITING CIRCUIT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43" y="2927927"/>
            <a:ext cx="17552735" cy="124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NPN Transistor (</a:t>
            </a:r>
            <a:r>
              <a:rPr lang="en-US" sz="353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2N3904</a:t>
            </a: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):  The passing element for the current limiter circuit.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0175" y="6895938"/>
            <a:ext cx="10808173" cy="62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Limitation = 2.58 A (Calculated)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143" y="5529240"/>
            <a:ext cx="10808173" cy="62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Equivalent Resistance = 0.26 R (Measured)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43" y="4518806"/>
            <a:ext cx="10808173" cy="62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Operating V be = 0.672 V (Measured)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5851" y="7901632"/>
            <a:ext cx="10808173" cy="62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Short Circuit Protection,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9424" y="8898328"/>
            <a:ext cx="4217301" cy="62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288" lvl="1" indent="-381144" algn="l">
              <a:lnSpc>
                <a:spcPts val="4943"/>
              </a:lnSpc>
              <a:spcBef>
                <a:spcPct val="0"/>
              </a:spcBef>
              <a:buFont typeface="Arial"/>
              <a:buChar char="•"/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 A Fuse used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56644" y="2281969"/>
            <a:ext cx="5020148" cy="3760265"/>
          </a:xfrm>
          <a:custGeom>
            <a:avLst/>
            <a:gdLst/>
            <a:ahLst/>
            <a:cxnLst/>
            <a:rect l="l" t="t" r="r" b="b"/>
            <a:pathLst>
              <a:path w="5020148" h="3760265">
                <a:moveTo>
                  <a:pt x="0" y="0"/>
                </a:moveTo>
                <a:lnTo>
                  <a:pt x="5020148" y="0"/>
                </a:lnTo>
                <a:lnTo>
                  <a:pt x="5020148" y="3760265"/>
                </a:lnTo>
                <a:lnTo>
                  <a:pt x="0" y="376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6535" y="4468692"/>
            <a:ext cx="8767465" cy="5295970"/>
            <a:chOff x="0" y="0"/>
            <a:chExt cx="11689953" cy="706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89953" cy="7061294"/>
            </a:xfrm>
            <a:custGeom>
              <a:avLst/>
              <a:gdLst/>
              <a:ahLst/>
              <a:cxnLst/>
              <a:rect l="l" t="t" r="r" b="b"/>
              <a:pathLst>
                <a:path w="11689953" h="7061294">
                  <a:moveTo>
                    <a:pt x="0" y="0"/>
                  </a:moveTo>
                  <a:lnTo>
                    <a:pt x="11689953" y="0"/>
                  </a:lnTo>
                  <a:lnTo>
                    <a:pt x="11689953" y="7061294"/>
                  </a:lnTo>
                  <a:lnTo>
                    <a:pt x="0" y="7061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01" t="-5311" b="-531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563549" y="6096497"/>
              <a:ext cx="1683481" cy="657912"/>
            </a:xfrm>
            <a:custGeom>
              <a:avLst/>
              <a:gdLst/>
              <a:ahLst/>
              <a:cxnLst/>
              <a:rect l="l" t="t" r="r" b="b"/>
              <a:pathLst>
                <a:path w="1683481" h="657912">
                  <a:moveTo>
                    <a:pt x="0" y="0"/>
                  </a:moveTo>
                  <a:lnTo>
                    <a:pt x="1683481" y="0"/>
                  </a:lnTo>
                  <a:lnTo>
                    <a:pt x="1683481" y="657912"/>
                  </a:lnTo>
                  <a:lnTo>
                    <a:pt x="0" y="65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53525" y="6651834"/>
            <a:ext cx="8758586" cy="310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IC is used as a adjustable voltage regulator .The voltage of the output pin is varied by changing the voltage at the </a:t>
            </a:r>
            <a:r>
              <a:rPr lang="en-US" sz="353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adjustable pin</a:t>
            </a: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a </a:t>
            </a:r>
            <a:r>
              <a:rPr lang="en-US" sz="353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10K potentiometer.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071" y="2299138"/>
            <a:ext cx="10090969" cy="186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LT1085 Voltage Regulator IC: Provides further ripple reduction and adjustable output voltage. (I max = 3A)</a:t>
            </a:r>
          </a:p>
        </p:txBody>
      </p:sp>
      <p:sp>
        <p:nvSpPr>
          <p:cNvPr id="8" name="Freeform 8"/>
          <p:cNvSpPr/>
          <p:nvPr/>
        </p:nvSpPr>
        <p:spPr>
          <a:xfrm>
            <a:off x="-283416" y="-231886"/>
            <a:ext cx="18829067" cy="2313542"/>
          </a:xfrm>
          <a:custGeom>
            <a:avLst/>
            <a:gdLst/>
            <a:ahLst/>
            <a:cxnLst/>
            <a:rect l="l" t="t" r="r" b="b"/>
            <a:pathLst>
              <a:path w="18829067" h="2313542">
                <a:moveTo>
                  <a:pt x="0" y="0"/>
                </a:moveTo>
                <a:lnTo>
                  <a:pt x="18829067" y="0"/>
                </a:lnTo>
                <a:lnTo>
                  <a:pt x="18829067" y="2313542"/>
                </a:lnTo>
                <a:lnTo>
                  <a:pt x="0" y="23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679" b="-1278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10577"/>
            <a:ext cx="970128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450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VOLTAGE VARIATION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Custom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Poppins</vt:lpstr>
      <vt:lpstr>Lovelo</vt:lpstr>
      <vt:lpstr>Calibri</vt:lpstr>
      <vt:lpstr>Poppins Italics</vt:lpstr>
      <vt:lpstr>Alata</vt:lpstr>
      <vt:lpstr>Arimo</vt:lpstr>
      <vt:lpstr>Poppins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Project Presentation</dc:title>
  <cp:lastModifiedBy>Oshadha Nimantha</cp:lastModifiedBy>
  <cp:revision>2</cp:revision>
  <dcterms:created xsi:type="dcterms:W3CDTF">2006-08-16T00:00:00Z</dcterms:created>
  <dcterms:modified xsi:type="dcterms:W3CDTF">2024-12-23T09:18:56Z</dcterms:modified>
  <dc:identifier>DAGUMiaAn9U</dc:identifier>
</cp:coreProperties>
</file>